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78" r:id="rId3"/>
    <p:sldId id="273" r:id="rId4"/>
    <p:sldId id="279" r:id="rId5"/>
    <p:sldId id="280" r:id="rId6"/>
    <p:sldId id="281" r:id="rId7"/>
    <p:sldId id="282" r:id="rId8"/>
    <p:sldId id="257" r:id="rId9"/>
    <p:sldId id="258" r:id="rId10"/>
    <p:sldId id="259" r:id="rId11"/>
    <p:sldId id="265" r:id="rId12"/>
    <p:sldId id="266" r:id="rId13"/>
    <p:sldId id="268" r:id="rId14"/>
    <p:sldId id="267" r:id="rId15"/>
    <p:sldId id="270" r:id="rId16"/>
    <p:sldId id="271" r:id="rId17"/>
    <p:sldId id="272" r:id="rId18"/>
    <p:sldId id="283" r:id="rId19"/>
    <p:sldId id="287" r:id="rId20"/>
    <p:sldId id="288" r:id="rId21"/>
    <p:sldId id="284" r:id="rId22"/>
    <p:sldId id="285" r:id="rId23"/>
    <p:sldId id="286" r:id="rId24"/>
    <p:sldId id="269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-3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LESHA\AppData\Local\Temp\Rar$DI02.419\310294_&#1079;&#1072;&#1076;&#1072;&#1085;&#1080;&#1103;_4&#1082;_3&#1095;_&#1083;&#1086;&#1075;.xls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Documents\&#1047;&#1072;&#1074;&#1091;&#1095;3\Desktop\&#1051;&#1080;&#1089;&#1090;%20Microsoft%20Exce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&#1047;&#1072;&#1074;&#1091;&#1095;3\Desktop\&#1051;&#1080;&#1089;&#1090;%20Microsoft%20Office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выполнения</c:v>
                </c:pt>
              </c:strCache>
            </c:strRef>
          </c:tx>
          <c:dLbls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60</c:v>
                </c:pt>
                <c:pt idx="1">
                  <c:v>21</c:v>
                </c:pt>
                <c:pt idx="2">
                  <c:v>34</c:v>
                </c:pt>
                <c:pt idx="3">
                  <c:v>38</c:v>
                </c:pt>
                <c:pt idx="4">
                  <c:v>100</c:v>
                </c:pt>
                <c:pt idx="5">
                  <c:v>76</c:v>
                </c:pt>
              </c:numCache>
            </c:numRef>
          </c:val>
        </c:ser>
        <c:ser>
          <c:idx val="1"/>
          <c:order val="1"/>
          <c:tx>
            <c:strRef>
              <c:f>Лист1!$E$2</c:f>
              <c:strCache>
                <c:ptCount val="1"/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Лист1!$E$3:$E$6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72154496"/>
        <c:axId val="72766592"/>
      </c:barChart>
      <c:catAx>
        <c:axId val="72154496"/>
        <c:scaling>
          <c:orientation val="minMax"/>
        </c:scaling>
        <c:axPos val="b"/>
        <c:numFmt formatCode="General" sourceLinked="1"/>
        <c:tickLblPos val="nextTo"/>
        <c:crossAx val="72766592"/>
        <c:crosses val="autoZero"/>
        <c:auto val="1"/>
        <c:lblAlgn val="ctr"/>
        <c:lblOffset val="100"/>
      </c:catAx>
      <c:valAx>
        <c:axId val="72766592"/>
        <c:scaling>
          <c:orientation val="minMax"/>
        </c:scaling>
        <c:axPos val="l"/>
        <c:majorGridlines/>
        <c:numFmt formatCode="General" sourceLinked="1"/>
        <c:tickLblPos val="nextTo"/>
        <c:crossAx val="72154496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numRef>
              <c:f>Лист1!$A$2:$A$14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14</c:v>
                </c:pt>
              </c:numCache>
            </c:num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42</c:v>
                </c:pt>
                <c:pt idx="1">
                  <c:v>62</c:v>
                </c:pt>
                <c:pt idx="2">
                  <c:v>41</c:v>
                </c:pt>
                <c:pt idx="3">
                  <c:v>40</c:v>
                </c:pt>
                <c:pt idx="4">
                  <c:v>77</c:v>
                </c:pt>
                <c:pt idx="5">
                  <c:v>26</c:v>
                </c:pt>
                <c:pt idx="6">
                  <c:v>39</c:v>
                </c:pt>
                <c:pt idx="7">
                  <c:v>65</c:v>
                </c:pt>
                <c:pt idx="8">
                  <c:v>33</c:v>
                </c:pt>
                <c:pt idx="9">
                  <c:v>82</c:v>
                </c:pt>
                <c:pt idx="10">
                  <c:v>83</c:v>
                </c:pt>
                <c:pt idx="11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numRef>
              <c:f>Лист1!$A$2:$A$14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14</c:v>
                </c:pt>
              </c:numCache>
            </c:numRef>
          </c:cat>
          <c:val>
            <c:numRef>
              <c:f>Лист1!$C$2:$C$14</c:f>
              <c:numCache>
                <c:formatCode>General</c:formatCode>
                <c:ptCount val="13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numRef>
              <c:f>Лист1!$A$2:$A$14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14</c:v>
                </c:pt>
              </c:numCache>
            </c:numRef>
          </c:cat>
          <c:val>
            <c:numRef>
              <c:f>Лист1!$D$2:$D$14</c:f>
              <c:numCache>
                <c:formatCode>General</c:formatCode>
                <c:ptCount val="13"/>
              </c:numCache>
            </c:numRef>
          </c:val>
        </c:ser>
        <c:axId val="72107136"/>
        <c:axId val="72109056"/>
      </c:barChart>
      <c:catAx>
        <c:axId val="72107136"/>
        <c:scaling>
          <c:orientation val="minMax"/>
        </c:scaling>
        <c:axPos val="b"/>
        <c:numFmt formatCode="General" sourceLinked="1"/>
        <c:tickLblPos val="nextTo"/>
        <c:crossAx val="72109056"/>
        <c:crosses val="autoZero"/>
        <c:auto val="1"/>
        <c:lblAlgn val="ctr"/>
        <c:lblOffset val="100"/>
      </c:catAx>
      <c:valAx>
        <c:axId val="72109056"/>
        <c:scaling>
          <c:orientation val="minMax"/>
        </c:scaling>
        <c:axPos val="l"/>
        <c:majorGridlines/>
        <c:numFmt formatCode="General" sourceLinked="1"/>
        <c:tickLblPos val="nextTo"/>
        <c:crossAx val="721071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70</c:v>
                </c:pt>
                <c:pt idx="1">
                  <c:v>88</c:v>
                </c:pt>
                <c:pt idx="2">
                  <c:v>59</c:v>
                </c:pt>
                <c:pt idx="3">
                  <c:v>73</c:v>
                </c:pt>
                <c:pt idx="4">
                  <c:v>80</c:v>
                </c:pt>
                <c:pt idx="5">
                  <c:v>78</c:v>
                </c:pt>
                <c:pt idx="6">
                  <c:v>50</c:v>
                </c:pt>
                <c:pt idx="7">
                  <c:v>39</c:v>
                </c:pt>
                <c:pt idx="8">
                  <c:v>71</c:v>
                </c:pt>
                <c:pt idx="9">
                  <c:v>36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Лист1!$C$2:$C$11</c:f>
              <c:numCache>
                <c:formatCode>General</c:formatCode>
                <c:ptCount val="10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Лист1!$D$2:$D$11</c:f>
              <c:numCache>
                <c:formatCode>General</c:formatCode>
                <c:ptCount val="10"/>
              </c:numCache>
            </c:numRef>
          </c:val>
        </c:ser>
        <c:axId val="72880512"/>
        <c:axId val="72882048"/>
      </c:barChart>
      <c:catAx>
        <c:axId val="72880512"/>
        <c:scaling>
          <c:orientation val="minMax"/>
        </c:scaling>
        <c:axPos val="b"/>
        <c:numFmt formatCode="General" sourceLinked="1"/>
        <c:tickLblPos val="nextTo"/>
        <c:crossAx val="72882048"/>
        <c:crosses val="autoZero"/>
        <c:auto val="1"/>
        <c:lblAlgn val="ctr"/>
        <c:lblOffset val="100"/>
      </c:catAx>
      <c:valAx>
        <c:axId val="72882048"/>
        <c:scaling>
          <c:orientation val="minMax"/>
        </c:scaling>
        <c:axPos val="l"/>
        <c:majorGridlines/>
        <c:numFmt formatCode="General" sourceLinked="1"/>
        <c:tickLblPos val="nextTo"/>
        <c:crossAx val="728805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cat>
            <c:numRef>
              <c:f>Лист1!$A$9:$A$27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cat>
          <c:val>
            <c:numRef>
              <c:f>Лист1!$E$9:$E$27</c:f>
              <c:numCache>
                <c:formatCode>0.0%</c:formatCode>
                <c:ptCount val="19"/>
                <c:pt idx="0">
                  <c:v>0.72972972972972971</c:v>
                </c:pt>
                <c:pt idx="1">
                  <c:v>0.59459459459459485</c:v>
                </c:pt>
                <c:pt idx="2">
                  <c:v>0.14864864864864866</c:v>
                </c:pt>
                <c:pt idx="3">
                  <c:v>0.39189189189189244</c:v>
                </c:pt>
                <c:pt idx="4">
                  <c:v>9.4594594594594794E-2</c:v>
                </c:pt>
                <c:pt idx="5">
                  <c:v>0.27702702702702708</c:v>
                </c:pt>
                <c:pt idx="6">
                  <c:v>0.30180180180180238</c:v>
                </c:pt>
                <c:pt idx="7">
                  <c:v>6.0810810810810884E-2</c:v>
                </c:pt>
                <c:pt idx="8">
                  <c:v>0.20270270270270271</c:v>
                </c:pt>
                <c:pt idx="9">
                  <c:v>2.7027027027027077E-2</c:v>
                </c:pt>
                <c:pt idx="10">
                  <c:v>0.68918918918918948</c:v>
                </c:pt>
                <c:pt idx="11">
                  <c:v>0.13513513513513531</c:v>
                </c:pt>
                <c:pt idx="12">
                  <c:v>0.16216216216216239</c:v>
                </c:pt>
                <c:pt idx="13">
                  <c:v>0.32432432432432495</c:v>
                </c:pt>
                <c:pt idx="14">
                  <c:v>0.13513513513513531</c:v>
                </c:pt>
                <c:pt idx="15">
                  <c:v>9.4594594594594794E-2</c:v>
                </c:pt>
                <c:pt idx="16">
                  <c:v>0.22972972972972971</c:v>
                </c:pt>
                <c:pt idx="17">
                  <c:v>4.5045045045045057E-2</c:v>
                </c:pt>
                <c:pt idx="18">
                  <c:v>6.7567567567567571E-2</c:v>
                </c:pt>
              </c:numCache>
            </c:numRef>
          </c:val>
        </c:ser>
        <c:axId val="71041792"/>
        <c:axId val="71043712"/>
      </c:barChart>
      <c:catAx>
        <c:axId val="71041792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71043712"/>
        <c:crosses val="autoZero"/>
        <c:auto val="1"/>
        <c:lblAlgn val="ctr"/>
        <c:lblOffset val="100"/>
        <c:tickLblSkip val="2"/>
        <c:tickMarkSkip val="1"/>
      </c:catAx>
      <c:valAx>
        <c:axId val="71043712"/>
        <c:scaling>
          <c:orientation val="minMax"/>
          <c:max val="1"/>
        </c:scaling>
        <c:axPos val="l"/>
        <c:majorGridlines/>
        <c:numFmt formatCode="0.0%" sourceLinked="1"/>
        <c:tickLblPos val="nextTo"/>
        <c:crossAx val="71041792"/>
        <c:crossesAt val="1"/>
        <c:crossBetween val="between"/>
        <c:majorUnit val="0.2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vert="horz"/>
          <a:lstStyle/>
          <a:p>
            <a:pPr>
              <a:defRPr sz="4400"/>
            </a:pPr>
            <a:r>
              <a:rPr lang="ru-RU" sz="4400"/>
              <a:t>Результаты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400" smtClean="0"/>
                      <a:t>3</a:t>
                    </a:r>
                    <a:r>
                      <a:rPr lang="ru-RU" smtClean="0"/>
                      <a:t>4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2400" smtClean="0"/>
                      <a:t>6</a:t>
                    </a:r>
                    <a:r>
                      <a:rPr lang="ru-RU" smtClean="0"/>
                      <a:t>6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40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Лист1!$B$2:$B$4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</c:v>
                </c:pt>
                <c:pt idx="1">
                  <c:v>0.38000000000000039</c:v>
                </c:pt>
                <c:pt idx="2">
                  <c:v>0.62000000000000066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ED2-4639-B871-7AF565EE67B0}"/>
            </c:ext>
          </c:extLst>
        </c:ser>
        <c:gapWidth val="219"/>
        <c:overlap val="-27"/>
        <c:axId val="53754496"/>
        <c:axId val="53756288"/>
      </c:barChart>
      <c:catAx>
        <c:axId val="537544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2000"/>
            </a:pPr>
            <a:endParaRPr lang="ru-RU"/>
          </a:p>
        </c:txPr>
        <c:crossAx val="53756288"/>
        <c:crosses val="autoZero"/>
        <c:auto val="1"/>
        <c:lblAlgn val="ctr"/>
        <c:lblOffset val="100"/>
      </c:catAx>
      <c:valAx>
        <c:axId val="5375628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2400"/>
            </a:pPr>
            <a:endParaRPr lang="ru-RU"/>
          </a:p>
        </c:txPr>
        <c:crossAx val="53754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sz="1600" b="1">
          <a:solidFill>
            <a:srgbClr val="000066"/>
          </a:solidFill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800"/>
            </a:pPr>
            <a:r>
              <a:rPr lang="ru-RU" sz="2800"/>
              <a:t>Итоговая</a:t>
            </a:r>
            <a:r>
              <a:rPr lang="ru-RU" sz="2800" baseline="0"/>
              <a:t> диагностика</a:t>
            </a:r>
            <a:endParaRPr lang="ru-RU" sz="2800"/>
          </a:p>
        </c:rich>
      </c:tx>
      <c:layout/>
    </c:title>
    <c:plotArea>
      <c:layout>
        <c:manualLayout>
          <c:layoutTarget val="inner"/>
          <c:xMode val="edge"/>
          <c:yMode val="edge"/>
          <c:x val="0.10400169246083626"/>
          <c:y val="0.16255362009848237"/>
          <c:w val="0.88282780961008223"/>
          <c:h val="0.70121122907748468"/>
        </c:manualLayout>
      </c:layout>
      <c:barChart>
        <c:barDir val="col"/>
        <c:grouping val="clustered"/>
        <c:ser>
          <c:idx val="0"/>
          <c:order val="0"/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cat>
            <c:strRef>
              <c:f>Лист1!$F$5:$F$7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Лист1!$G$5:$G$7</c:f>
              <c:numCache>
                <c:formatCode>0%</c:formatCode>
                <c:ptCount val="3"/>
                <c:pt idx="0">
                  <c:v>0.37000000000000027</c:v>
                </c:pt>
                <c:pt idx="1">
                  <c:v>0.44</c:v>
                </c:pt>
                <c:pt idx="2">
                  <c:v>0.19</c:v>
                </c:pt>
              </c:numCache>
            </c:numRef>
          </c:val>
        </c:ser>
        <c:axId val="53798400"/>
        <c:axId val="53799936"/>
      </c:barChart>
      <c:catAx>
        <c:axId val="53798400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/>
            </a:pPr>
            <a:endParaRPr lang="ru-RU"/>
          </a:p>
        </c:txPr>
        <c:crossAx val="53799936"/>
        <c:crosses val="autoZero"/>
        <c:auto val="1"/>
        <c:lblAlgn val="ctr"/>
        <c:lblOffset val="100"/>
      </c:catAx>
      <c:valAx>
        <c:axId val="53799936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53798400"/>
        <c:crosses val="autoZero"/>
        <c:crossBetween val="between"/>
      </c:valAx>
    </c:plotArea>
    <c:plotVisOnly val="1"/>
  </c:chart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F4CC6-29EC-4517-8335-3C1C99D6CF27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68B57-F0A7-485A-B4C0-84C7F5668F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28493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68B57-F0A7-485A-B4C0-84C7F5668FF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5893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" y="0"/>
            <a:ext cx="12189884" cy="6858000"/>
            <a:chOff x="0" y="0"/>
            <a:chExt cx="5759" cy="4320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3076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77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78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80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81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82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83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84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85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86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87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88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89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90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91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92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93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94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95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96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97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98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099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00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01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02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03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04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05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06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07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08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09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10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11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12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13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14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15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16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17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18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19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20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21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22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23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24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25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26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3127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</p:grpSp>
        <p:pic>
          <p:nvPicPr>
            <p:cNvPr id="3128" name="Picture 56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304800" y="1981200"/>
            <a:ext cx="10363200" cy="1143000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31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19200" y="35814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3131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fld id="{9EA435E9-B6A2-48F7-9C9E-4CD31CECF2EE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3132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endParaRPr lang="ru-RU"/>
          </a:p>
        </p:txBody>
      </p:sp>
      <p:sp>
        <p:nvSpPr>
          <p:cNvPr id="3133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fld id="{9B86C02C-89DF-4F6E-8A76-D560FFBE0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557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A435E9-B6A2-48F7-9C9E-4CD31CECF2EE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6C02C-89DF-4F6E-8A76-D560FFBE0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68267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077200" y="457200"/>
            <a:ext cx="25908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457200"/>
            <a:ext cx="75692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A435E9-B6A2-48F7-9C9E-4CD31CECF2EE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6C02C-89DF-4F6E-8A76-D560FFBE0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0947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A435E9-B6A2-48F7-9C9E-4CD31CECF2EE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6C02C-89DF-4F6E-8A76-D560FFBE0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40648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A435E9-B6A2-48F7-9C9E-4CD31CECF2EE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6C02C-89DF-4F6E-8A76-D560FFBE0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6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4800" y="1905000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88000" y="1905000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A435E9-B6A2-48F7-9C9E-4CD31CECF2EE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6C02C-89DF-4F6E-8A76-D560FFBE0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902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A435E9-B6A2-48F7-9C9E-4CD31CECF2EE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6C02C-89DF-4F6E-8A76-D560FFBE0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840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A435E9-B6A2-48F7-9C9E-4CD31CECF2EE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6C02C-89DF-4F6E-8A76-D560FFBE0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9499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A435E9-B6A2-48F7-9C9E-4CD31CECF2EE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6C02C-89DF-4F6E-8A76-D560FFBE0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479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A435E9-B6A2-48F7-9C9E-4CD31CECF2EE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6C02C-89DF-4F6E-8A76-D560FFBE0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5115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A435E9-B6A2-48F7-9C9E-4CD31CECF2EE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6C02C-89DF-4F6E-8A76-D560FFBE0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3247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" y="0"/>
            <a:ext cx="12189884" cy="6858000"/>
            <a:chOff x="0" y="0"/>
            <a:chExt cx="5759" cy="4320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2052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53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54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56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57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70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71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72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73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76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77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78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79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80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81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82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83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84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85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86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87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88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89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90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91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92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93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94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95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96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97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98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099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100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101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102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103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</p:grpSp>
        <p:pic>
          <p:nvPicPr>
            <p:cNvPr id="2104" name="Picture 56"/>
            <p:cNvPicPr>
              <a:picLocks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05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4572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106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050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1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fld id="{9EA435E9-B6A2-48F7-9C9E-4CD31CECF2EE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21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endParaRPr lang="ru-RU"/>
          </a:p>
        </p:txBody>
      </p:sp>
      <p:sp>
        <p:nvSpPr>
          <p:cNvPr id="21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fld id="{9B86C02C-89DF-4F6E-8A76-D560FFBE0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1639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110837" y="263235"/>
            <a:ext cx="9850582" cy="2521528"/>
          </a:xfrm>
        </p:spPr>
        <p:txBody>
          <a:bodyPr/>
          <a:lstStyle/>
          <a:p>
            <a:r>
              <a:rPr lang="ru-RU" dirty="0" smtClean="0">
                <a:solidFill>
                  <a:srgbClr val="000066"/>
                </a:solidFill>
              </a:rPr>
              <a:t>Муниципальное автономное общеобразовательное учреждение «Средняя общеобразовательная школа № 4» имени Ю.А. Гагарина</a:t>
            </a:r>
            <a:endParaRPr lang="ru-RU" dirty="0">
              <a:solidFill>
                <a:srgbClr val="00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110837" y="3165765"/>
            <a:ext cx="10668000" cy="2223654"/>
          </a:xfrm>
        </p:spPr>
        <p:txBody>
          <a:bodyPr/>
          <a:lstStyle/>
          <a:p>
            <a:pPr algn="l"/>
            <a:r>
              <a:rPr lang="ru-RU" dirty="0" smtClean="0"/>
              <a:t>Педагогическая команда: </a:t>
            </a:r>
            <a:r>
              <a:rPr lang="ru-RU" b="1" dirty="0" err="1" smtClean="0"/>
              <a:t>Чепкасова</a:t>
            </a:r>
            <a:r>
              <a:rPr lang="ru-RU" dirty="0" smtClean="0"/>
              <a:t> Ольга Александровна, </a:t>
            </a:r>
            <a:r>
              <a:rPr lang="ru-RU" b="1" dirty="0" smtClean="0"/>
              <a:t>Зайцева</a:t>
            </a:r>
            <a:r>
              <a:rPr lang="ru-RU" dirty="0" smtClean="0"/>
              <a:t> Галина Николаевна, </a:t>
            </a:r>
            <a:r>
              <a:rPr lang="ru-RU" b="1" dirty="0" smtClean="0"/>
              <a:t>Баша</a:t>
            </a:r>
            <a:r>
              <a:rPr lang="ru-RU" dirty="0" smtClean="0"/>
              <a:t> Валентина Анатольевна, </a:t>
            </a:r>
            <a:r>
              <a:rPr lang="ru-RU" b="1" dirty="0" smtClean="0"/>
              <a:t>Некрасова</a:t>
            </a:r>
            <a:r>
              <a:rPr lang="ru-RU" dirty="0" smtClean="0"/>
              <a:t> Нина Васильевна.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013364" y="5999018"/>
            <a:ext cx="4862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66"/>
                </a:solidFill>
              </a:rPr>
              <a:t>г</a:t>
            </a:r>
            <a:r>
              <a:rPr lang="ru-RU" sz="2400" b="1" dirty="0" smtClean="0">
                <a:solidFill>
                  <a:srgbClr val="000066"/>
                </a:solidFill>
              </a:rPr>
              <a:t>. Чайковский</a:t>
            </a:r>
            <a:endParaRPr lang="ru-RU" sz="2400" b="1" dirty="0">
              <a:solidFill>
                <a:srgbClr val="000066"/>
              </a:solidFill>
            </a:endParaRPr>
          </a:p>
        </p:txBody>
      </p:sp>
      <p:pic>
        <p:nvPicPr>
          <p:cNvPr id="1026" name="Picture 2" descr="emblem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2550" y="0"/>
            <a:ext cx="194945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72041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49382"/>
            <a:ext cx="10363200" cy="942109"/>
          </a:xfrm>
        </p:spPr>
        <p:txBody>
          <a:bodyPr/>
          <a:lstStyle/>
          <a:p>
            <a:r>
              <a:rPr lang="ru-RU" b="1" i="1" dirty="0">
                <a:solidFill>
                  <a:srgbClr val="000066"/>
                </a:solidFill>
              </a:rPr>
              <a:t>Критерии оценивания:</a:t>
            </a:r>
            <a:r>
              <a:rPr lang="ru-RU" dirty="0">
                <a:solidFill>
                  <a:srgbClr val="000066"/>
                </a:solidFill>
              </a:rPr>
              <a:t/>
            </a:r>
            <a:br>
              <a:rPr lang="ru-RU" dirty="0">
                <a:solidFill>
                  <a:srgbClr val="000066"/>
                </a:solidFill>
              </a:rPr>
            </a:br>
            <a:endParaRPr lang="ru-RU" dirty="0">
              <a:solidFill>
                <a:srgbClr val="000066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79010257"/>
              </p:ext>
            </p:extLst>
          </p:nvPr>
        </p:nvGraphicFramePr>
        <p:xfrm>
          <a:off x="304800" y="872839"/>
          <a:ext cx="10363199" cy="586911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186545">
                  <a:extLst>
                    <a:ext uri="{9D8B030D-6E8A-4147-A177-3AD203B41FA5}">
                      <a16:colId xmlns="" xmlns:a16="http://schemas.microsoft.com/office/drawing/2014/main" val="2689724199"/>
                    </a:ext>
                  </a:extLst>
                </a:gridCol>
                <a:gridCol w="6260630">
                  <a:extLst>
                    <a:ext uri="{9D8B030D-6E8A-4147-A177-3AD203B41FA5}">
                      <a16:colId xmlns="" xmlns:a16="http://schemas.microsoft.com/office/drawing/2014/main" val="3069524066"/>
                    </a:ext>
                  </a:extLst>
                </a:gridCol>
                <a:gridCol w="916024">
                  <a:extLst>
                    <a:ext uri="{9D8B030D-6E8A-4147-A177-3AD203B41FA5}">
                      <a16:colId xmlns="" xmlns:a16="http://schemas.microsoft.com/office/drawing/2014/main" val="797106835"/>
                    </a:ext>
                  </a:extLst>
                </a:gridCol>
              </a:tblGrid>
              <a:tr h="56502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Критерии оценивания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42" marR="6554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Показатели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42" marR="6554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баллы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42" marR="65542" marT="0" marB="0"/>
                </a:tc>
                <a:extLst>
                  <a:ext uri="{0D108BD9-81ED-4DB2-BD59-A6C34878D82A}">
                    <a16:rowId xmlns="" xmlns:a16="http://schemas.microsoft.com/office/drawing/2014/main" val="3896950549"/>
                  </a:ext>
                </a:extLst>
              </a:tr>
              <a:tr h="8758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Полнота и правильность заполнения таблицы № 1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42" marR="655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- таблица полностью заполнена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- таблица заполнена более 50 %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- таблица заполнена до 50%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42" marR="6554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42" marR="65542" marT="0" marB="0"/>
                </a:tc>
                <a:extLst>
                  <a:ext uri="{0D108BD9-81ED-4DB2-BD59-A6C34878D82A}">
                    <a16:rowId xmlns="" xmlns:a16="http://schemas.microsoft.com/office/drawing/2014/main" val="1094797848"/>
                  </a:ext>
                </a:extLst>
              </a:tr>
              <a:tr h="10873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Полнота и правильность заполнения таблицы № 2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42" marR="655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- таблица полностью заполнена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- таблица заполнена более 50 %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- таблица заполнена до 50%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42" marR="6554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5542" marR="65542" marT="0" marB="0"/>
                </a:tc>
                <a:extLst>
                  <a:ext uri="{0D108BD9-81ED-4DB2-BD59-A6C34878D82A}">
                    <a16:rowId xmlns="" xmlns:a16="http://schemas.microsoft.com/office/drawing/2014/main" val="3376697395"/>
                  </a:ext>
                </a:extLst>
              </a:tr>
              <a:tr h="9493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Полнота и правильность заполнения таблицы № 3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42" marR="655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- таблица полностью заполнена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- таблица заполнена более 50 %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- таблица заполнена до 50%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42" marR="6554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5542" marR="65542" marT="0" marB="0"/>
                </a:tc>
                <a:extLst>
                  <a:ext uri="{0D108BD9-81ED-4DB2-BD59-A6C34878D82A}">
                    <a16:rowId xmlns="" xmlns:a16="http://schemas.microsoft.com/office/drawing/2014/main" val="1642154217"/>
                  </a:ext>
                </a:extLst>
              </a:tr>
              <a:tr h="984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Выводы сформулированы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42" marR="655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- выводы сформулированы верно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- в выводах есть ошибки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- вывода нет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42" marR="6554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42" marR="65542" marT="0" marB="0"/>
                </a:tc>
                <a:extLst>
                  <a:ext uri="{0D108BD9-81ED-4DB2-BD59-A6C34878D82A}">
                    <a16:rowId xmlns="" xmlns:a16="http://schemas.microsoft.com/office/drawing/2014/main" val="3439465766"/>
                  </a:ext>
                </a:extLst>
              </a:tr>
              <a:tr h="7471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Время, затраченное на выполнение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</a:rPr>
                        <a:t>работы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42" marR="655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- </a:t>
                      </a: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</a:rPr>
                        <a:t>работа выполнена в рамках отведенного времени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</a:rPr>
                        <a:t>- времени затрачено </a:t>
                      </a:r>
                      <a:r>
                        <a:rPr lang="ru-RU" sz="1800" b="0" dirty="0" smtClean="0">
                          <a:solidFill>
                            <a:srgbClr val="000000"/>
                          </a:solidFill>
                          <a:effectLst/>
                        </a:rPr>
                        <a:t>больше</a:t>
                      </a:r>
                      <a:endParaRPr lang="ru-RU" sz="1800" b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5542" marR="6554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</a:p>
                  </a:txBody>
                  <a:tcPr marL="65542" marR="65542" marT="0" marB="0"/>
                </a:tc>
                <a:extLst>
                  <a:ext uri="{0D108BD9-81ED-4DB2-BD59-A6C34878D82A}">
                    <a16:rowId xmlns="" xmlns:a16="http://schemas.microsoft.com/office/drawing/2014/main" val="1551591995"/>
                  </a:ext>
                </a:extLst>
              </a:tr>
            </a:tbl>
          </a:graphicData>
        </a:graphic>
      </p:graphicFrame>
      <p:pic>
        <p:nvPicPr>
          <p:cNvPr id="4" name="Picture 2" descr="emblem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2550" y="0"/>
            <a:ext cx="194945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4737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38546"/>
            <a:ext cx="10363200" cy="6096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0066"/>
                </a:solidFill>
              </a:rPr>
              <a:t>Результаты:</a:t>
            </a:r>
            <a:endParaRPr lang="ru-RU" b="1" dirty="0">
              <a:solidFill>
                <a:srgbClr val="000066"/>
              </a:solidFill>
            </a:endParaRPr>
          </a:p>
        </p:txBody>
      </p:sp>
      <p:pic>
        <p:nvPicPr>
          <p:cNvPr id="4" name="Picture 2" descr="emblem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2550" y="0"/>
            <a:ext cx="194945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798160522"/>
              </p:ext>
            </p:extLst>
          </p:nvPr>
        </p:nvGraphicFramePr>
        <p:xfrm>
          <a:off x="1898072" y="1309254"/>
          <a:ext cx="7087986" cy="4459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77526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13" y="288174"/>
            <a:ext cx="10363200" cy="484909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0066"/>
                </a:solidFill>
              </a:rPr>
              <a:t>Результаты</a:t>
            </a:r>
            <a:r>
              <a:rPr lang="en-US" b="1" dirty="0" smtClean="0">
                <a:solidFill>
                  <a:srgbClr val="000066"/>
                </a:solidFill>
              </a:rPr>
              <a:t> </a:t>
            </a:r>
            <a:r>
              <a:rPr lang="ru-RU" b="1" dirty="0" smtClean="0">
                <a:solidFill>
                  <a:srgbClr val="000066"/>
                </a:solidFill>
              </a:rPr>
              <a:t>первого контрольного мероприятия: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315" y="747452"/>
            <a:ext cx="10465723" cy="5753102"/>
          </a:xfrm>
        </p:spPr>
        <p:txBody>
          <a:bodyPr/>
          <a:lstStyle/>
          <a:p>
            <a:pPr marL="0" indent="0">
              <a:buNone/>
            </a:pPr>
            <a:r>
              <a:rPr lang="ru-RU" sz="4400" b="1" dirty="0">
                <a:solidFill>
                  <a:srgbClr val="FF0000"/>
                </a:solidFill>
              </a:rPr>
              <a:t>-</a:t>
            </a:r>
            <a:endParaRPr lang="ru-RU" sz="4400" b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обучающиеся не могут соотнести информацию из текста с графами таблицы,</a:t>
            </a:r>
          </a:p>
          <a:p>
            <a:r>
              <a:rPr lang="ru-RU" dirty="0"/>
              <a:t>н</a:t>
            </a:r>
            <a:r>
              <a:rPr lang="ru-RU" dirty="0" smtClean="0"/>
              <a:t>е знают элементарных значений слов и аббревиатур (ЖКХ, «подушка» финансовой безопасности, счет и др.)</a:t>
            </a:r>
          </a:p>
          <a:p>
            <a:r>
              <a:rPr lang="ru-RU" dirty="0" smtClean="0"/>
              <a:t> не могут делать выводы на основании информации, вопросов - подсказок.</a:t>
            </a:r>
          </a:p>
          <a:p>
            <a:pPr marL="0" indent="0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+</a:t>
            </a:r>
          </a:p>
          <a:p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могут сосчитать многозначные числа,</a:t>
            </a:r>
          </a:p>
          <a:p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п</a:t>
            </a:r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оявился интерес к новой информации.</a:t>
            </a:r>
          </a:p>
          <a:p>
            <a:pPr>
              <a:buNone/>
            </a:pPr>
            <a:endParaRPr lang="ru-RU" dirty="0" smtClean="0">
              <a:solidFill>
                <a:schemeClr val="tx1">
                  <a:lumMod val="75000"/>
                </a:schemeClr>
              </a:solidFill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Picture 2" descr="emblem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3995" y="1"/>
            <a:ext cx="1408004" cy="1596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22572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03562" y="209204"/>
            <a:ext cx="9495907" cy="2085109"/>
          </a:xfrm>
        </p:spPr>
        <p:txBody>
          <a:bodyPr/>
          <a:lstStyle/>
          <a:p>
            <a:pPr>
              <a:buNone/>
            </a:pPr>
            <a:r>
              <a:rPr lang="ru-RU" sz="4400" b="1" dirty="0" smtClean="0">
                <a:solidFill>
                  <a:srgbClr val="000066"/>
                </a:solidFill>
              </a:rPr>
              <a:t>Результат: </a:t>
            </a:r>
            <a:r>
              <a:rPr lang="ru-RU" b="1" dirty="0" smtClean="0">
                <a:solidFill>
                  <a:schemeClr val="tx1">
                    <a:lumMod val="75000"/>
                  </a:schemeClr>
                </a:solidFill>
              </a:rPr>
              <a:t>умение анализировать и обобщать текстовую информацию и информацию, представленную несплошным текстом.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emblem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2550" y="0"/>
            <a:ext cx="194945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5" name="Выгнутая влево стрелка 4"/>
          <p:cNvSpPr/>
          <p:nvPr/>
        </p:nvSpPr>
        <p:spPr>
          <a:xfrm>
            <a:off x="299259" y="1612670"/>
            <a:ext cx="822960" cy="1230283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лево стрелка 5"/>
          <p:cNvSpPr/>
          <p:nvPr/>
        </p:nvSpPr>
        <p:spPr>
          <a:xfrm>
            <a:off x="393469" y="3319550"/>
            <a:ext cx="822960" cy="1230283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9542" y="2360815"/>
            <a:ext cx="88530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0066"/>
                </a:solidFill>
              </a:rPr>
              <a:t>Планируемый результат формировали на содержании финансовой грамотности.</a:t>
            </a:r>
            <a:endParaRPr lang="ru-RU" sz="3200" dirty="0">
              <a:solidFill>
                <a:srgbClr val="0000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9542" y="3981796"/>
            <a:ext cx="88613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66"/>
                </a:solidFill>
              </a:rPr>
              <a:t>Второй результат: </a:t>
            </a:r>
            <a:r>
              <a:rPr lang="ru-RU" sz="3200" dirty="0" smtClean="0"/>
              <a:t>социализация обучающихся в области финансовой безопасности.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075" y="360218"/>
            <a:ext cx="10363200" cy="858982"/>
          </a:xfrm>
        </p:spPr>
        <p:txBody>
          <a:bodyPr/>
          <a:lstStyle/>
          <a:p>
            <a:r>
              <a:rPr lang="ru-RU" b="1" dirty="0" smtClean="0">
                <a:solidFill>
                  <a:srgbClr val="000066"/>
                </a:solidFill>
              </a:rPr>
              <a:t>Замысел образовательных практик </a:t>
            </a:r>
            <a:endParaRPr lang="ru-RU" b="1" dirty="0">
              <a:solidFill>
                <a:srgbClr val="0000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364" y="1389612"/>
            <a:ext cx="10363200" cy="183572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Формировали заявленный результат через модуль внеурочной деятельности «Реальная математика» в параллели 8 – х классов, в объеме 6 часов.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emblem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2550" y="0"/>
            <a:ext cx="194945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80849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24691"/>
            <a:ext cx="10363200" cy="955964"/>
          </a:xfrm>
        </p:spPr>
        <p:txBody>
          <a:bodyPr/>
          <a:lstStyle/>
          <a:p>
            <a:r>
              <a:rPr lang="ru-RU" dirty="0" smtClean="0">
                <a:solidFill>
                  <a:srgbClr val="000066"/>
                </a:solidFill>
              </a:rPr>
              <a:t>Модуль </a:t>
            </a:r>
            <a:r>
              <a:rPr lang="ru-RU" b="1" dirty="0" smtClean="0">
                <a:solidFill>
                  <a:srgbClr val="000066"/>
                </a:solidFill>
              </a:rPr>
              <a:t>«Реальная математика» </a:t>
            </a:r>
            <a:endParaRPr lang="ru-RU" dirty="0">
              <a:solidFill>
                <a:srgbClr val="00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9862" y="1148542"/>
            <a:ext cx="10363200" cy="41148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Программа реализуется в рамках вариативной части учебного плана школы для обучающихся 8 – </a:t>
            </a:r>
            <a:r>
              <a:rPr lang="ru-RU" dirty="0" err="1" smtClean="0"/>
              <a:t>х</a:t>
            </a:r>
            <a:r>
              <a:rPr lang="ru-RU" dirty="0" smtClean="0"/>
              <a:t> классов.</a:t>
            </a:r>
          </a:p>
          <a:p>
            <a:pPr>
              <a:buNone/>
            </a:pPr>
            <a:r>
              <a:rPr lang="ru-RU" dirty="0" smtClean="0"/>
              <a:t>Организационные условия реализации программы: </a:t>
            </a:r>
          </a:p>
          <a:p>
            <a:r>
              <a:rPr lang="ru-RU" dirty="0" smtClean="0"/>
              <a:t>- время проведения:  сентябрь-октябрь;</a:t>
            </a:r>
          </a:p>
          <a:p>
            <a:r>
              <a:rPr lang="ru-RU" dirty="0" smtClean="0"/>
              <a:t>- режим проведения: погружение;</a:t>
            </a:r>
          </a:p>
          <a:p>
            <a:r>
              <a:rPr lang="ru-RU" dirty="0" smtClean="0"/>
              <a:t>- место реализации программы: учебный кабинет.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549" y="415636"/>
            <a:ext cx="103632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66"/>
                </a:solidFill>
              </a:rPr>
              <a:t>Ожидаемые результаты реализации модуля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86910" y="1923240"/>
          <a:ext cx="8139228" cy="3812542"/>
        </p:xfrm>
        <a:graphic>
          <a:graphicData uri="http://schemas.openxmlformats.org/drawingml/2006/table">
            <a:tbl>
              <a:tblPr/>
              <a:tblGrid>
                <a:gridCol w="2961221"/>
                <a:gridCol w="2095901"/>
                <a:gridCol w="3082106"/>
              </a:tblGrid>
              <a:tr h="14282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Результат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УУД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Критерии и показатели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результативности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модуля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42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Умение анализировать и обобщать текстовую информацию и информацию, представленную несплошным текстом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Познавательные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 80% обучающихся продемонстрирован средний и высокий уровень развития умения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74567"/>
            <a:ext cx="10363200" cy="872836"/>
          </a:xfrm>
        </p:spPr>
        <p:txBody>
          <a:bodyPr/>
          <a:lstStyle/>
          <a:p>
            <a:r>
              <a:rPr lang="ru-RU" b="1" dirty="0" smtClean="0">
                <a:solidFill>
                  <a:srgbClr val="000066"/>
                </a:solidFill>
              </a:rPr>
              <a:t>План реализации модуля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49133" y="651285"/>
          <a:ext cx="10075026" cy="5848436"/>
        </p:xfrm>
        <a:graphic>
          <a:graphicData uri="http://schemas.openxmlformats.org/drawingml/2006/table">
            <a:tbl>
              <a:tblPr/>
              <a:tblGrid>
                <a:gridCol w="416705"/>
                <a:gridCol w="2750446"/>
                <a:gridCol w="515389"/>
                <a:gridCol w="2545969"/>
                <a:gridCol w="2616234"/>
                <a:gridCol w="1230283"/>
              </a:tblGrid>
              <a:tr h="5994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Название занятия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часов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Содержание 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Способы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деятельности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педагога и учащихся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Объект оценивания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7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Входная диагностика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Проведение входной диагностической работы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Обучающиеся самостоятельно выполняют работу.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Учитель наблюдает за выполнением, фиксирует время и проводит анализ работы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Заполненная таблица и вывод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26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Выполнение заданий, направленных на формирование умений, связанных с анализом текста по теме «Доходы»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Отработка умения анализировать текст и соотносить данные с условием задания 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Работа в парах; выступление обучающихся 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Заполненная таблица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7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Выполнение заданий, направленных на формирование умений, связанных с анализом текста по теме «Расходы»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Отработка умения анализировать тексты (сплошные и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несплошные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соотносить данные с условием задания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Работа в парах, обмен мнениями 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Самостоятельная работа с раздаточными материалами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Заполненные таблицы и схема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46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Выполнение заданий, направленных на формирование умений, связанных с анализом и обобщением текста по теме «Расходы и доходы»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Отработка умений анализировать и сопоставлять данные таблиц, делать вывод по бюджету семьи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Индивидуальная, самостоятельная  работа, защита своего вывода.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Заполненные таблицы и вывод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9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Занятие «Финансовая подушка»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Отработка умений планировать и рассчитывать размер денежного содержания «финансовой подушки»</a:t>
                      </a:r>
                      <a:endParaRPr lang="ru-RU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Работа в группах, представление результата работы группы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Мини проект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3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Итоговая диагностика: решение квеста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Выполнение итоговой работы.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Учащиеся самостоятельно выполняют работу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Решенный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квест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Рефлексия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Анализ работы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Круглый стол 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510" marR="335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9861" y="0"/>
            <a:ext cx="10363200" cy="939338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0066"/>
                </a:solidFill>
              </a:rPr>
              <a:t>Условия </a:t>
            </a:r>
            <a:r>
              <a:rPr lang="ru-RU" sz="3600" b="1" dirty="0" smtClean="0">
                <a:solidFill>
                  <a:srgbClr val="000066"/>
                </a:solidFill>
              </a:rPr>
              <a:t>проведения модуля</a:t>
            </a:r>
            <a:r>
              <a:rPr lang="ru-RU" sz="3600" b="1" dirty="0" smtClean="0">
                <a:solidFill>
                  <a:srgbClr val="000066"/>
                </a:solidFill>
              </a:rPr>
              <a:t>:</a:t>
            </a:r>
            <a:endParaRPr lang="ru-RU" sz="3600" b="1" dirty="0">
              <a:solidFill>
                <a:srgbClr val="0000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4691" y="1479665"/>
            <a:ext cx="1057378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0066"/>
                </a:solidFill>
              </a:rPr>
              <a:t>Содержание модуля базируется на теме «Семейный бюджет». Для формирования  заявленного результата обучающиеся анализируя тексты – легенды, заполняют таблицы, схемы, составляют диаграммы, обобщают информацию.</a:t>
            </a:r>
          </a:p>
          <a:p>
            <a:r>
              <a:rPr lang="ru-RU" sz="2800" dirty="0" smtClean="0">
                <a:solidFill>
                  <a:srgbClr val="000066"/>
                </a:solidFill>
              </a:rPr>
              <a:t>Последовательность занятий в модуле: </a:t>
            </a:r>
          </a:p>
        </p:txBody>
      </p:sp>
      <p:sp>
        <p:nvSpPr>
          <p:cNvPr id="7" name="Выноска со стрелкой вправо 6"/>
          <p:cNvSpPr/>
          <p:nvPr/>
        </p:nvSpPr>
        <p:spPr>
          <a:xfrm>
            <a:off x="174567" y="4206240"/>
            <a:ext cx="1903615" cy="1396539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0066"/>
                </a:solidFill>
              </a:rPr>
              <a:t>Входная </a:t>
            </a:r>
            <a:r>
              <a:rPr lang="ru-RU" sz="2000" b="1" dirty="0" err="1" smtClean="0">
                <a:solidFill>
                  <a:srgbClr val="000066"/>
                </a:solidFill>
              </a:rPr>
              <a:t>диагнос</a:t>
            </a:r>
            <a:endParaRPr lang="ru-RU" sz="2000" b="1" dirty="0" smtClean="0">
              <a:solidFill>
                <a:srgbClr val="000066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0066"/>
                </a:solidFill>
              </a:rPr>
              <a:t>тика</a:t>
            </a:r>
            <a:endParaRPr lang="ru-RU" sz="2000" b="1" dirty="0">
              <a:solidFill>
                <a:srgbClr val="000066"/>
              </a:solidFill>
            </a:endParaRPr>
          </a:p>
        </p:txBody>
      </p:sp>
      <p:sp>
        <p:nvSpPr>
          <p:cNvPr id="8" name="Выноска со стрелкой вправо 7"/>
          <p:cNvSpPr/>
          <p:nvPr/>
        </p:nvSpPr>
        <p:spPr>
          <a:xfrm>
            <a:off x="2105891" y="4209009"/>
            <a:ext cx="1900843" cy="1393769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66"/>
                </a:solidFill>
              </a:rPr>
              <a:t>Тема «Доходы»</a:t>
            </a:r>
            <a:endParaRPr lang="ru-RU" b="1" dirty="0">
              <a:solidFill>
                <a:srgbClr val="000066"/>
              </a:solidFill>
            </a:endParaRPr>
          </a:p>
        </p:txBody>
      </p:sp>
      <p:sp>
        <p:nvSpPr>
          <p:cNvPr id="9" name="Выноска со стрелкой вправо 8"/>
          <p:cNvSpPr/>
          <p:nvPr/>
        </p:nvSpPr>
        <p:spPr>
          <a:xfrm>
            <a:off x="3995649" y="4211781"/>
            <a:ext cx="1848197" cy="1382684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66"/>
                </a:solidFill>
              </a:rPr>
              <a:t>Тема </a:t>
            </a:r>
            <a:r>
              <a:rPr lang="ru-RU" sz="2000" b="1" dirty="0" smtClean="0">
                <a:solidFill>
                  <a:srgbClr val="000066"/>
                </a:solidFill>
              </a:rPr>
              <a:t>«</a:t>
            </a:r>
            <a:r>
              <a:rPr lang="ru-RU" sz="2000" b="1" dirty="0" err="1" smtClean="0">
                <a:solidFill>
                  <a:srgbClr val="000066"/>
                </a:solidFill>
              </a:rPr>
              <a:t>Расхо</a:t>
            </a:r>
            <a:endParaRPr lang="ru-RU" sz="2000" b="1" dirty="0" smtClean="0">
              <a:solidFill>
                <a:srgbClr val="000066"/>
              </a:solidFill>
            </a:endParaRPr>
          </a:p>
          <a:p>
            <a:pPr algn="ctr"/>
            <a:r>
              <a:rPr lang="ru-RU" sz="2000" b="1" dirty="0" err="1" smtClean="0">
                <a:solidFill>
                  <a:srgbClr val="000066"/>
                </a:solidFill>
              </a:rPr>
              <a:t>ды</a:t>
            </a:r>
            <a:r>
              <a:rPr lang="ru-RU" sz="2000" b="1" dirty="0" smtClean="0">
                <a:solidFill>
                  <a:srgbClr val="000066"/>
                </a:solidFill>
              </a:rPr>
              <a:t>»</a:t>
            </a:r>
            <a:endParaRPr lang="ru-RU" sz="2000" b="1" dirty="0">
              <a:solidFill>
                <a:srgbClr val="000066"/>
              </a:solidFill>
            </a:endParaRPr>
          </a:p>
        </p:txBody>
      </p:sp>
      <p:sp>
        <p:nvSpPr>
          <p:cNvPr id="10" name="Выноска со стрелкой вправо 9"/>
          <p:cNvSpPr/>
          <p:nvPr/>
        </p:nvSpPr>
        <p:spPr>
          <a:xfrm>
            <a:off x="5885413" y="4214550"/>
            <a:ext cx="1870362" cy="1388228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66"/>
                </a:solidFill>
              </a:rPr>
              <a:t>Тема «Семей</a:t>
            </a:r>
          </a:p>
          <a:p>
            <a:pPr algn="ctr"/>
            <a:r>
              <a:rPr lang="ru-RU" b="1" dirty="0" err="1" smtClean="0">
                <a:solidFill>
                  <a:srgbClr val="000066"/>
                </a:solidFill>
              </a:rPr>
              <a:t>ный</a:t>
            </a:r>
            <a:r>
              <a:rPr lang="ru-RU" b="1" dirty="0" smtClean="0">
                <a:solidFill>
                  <a:srgbClr val="000066"/>
                </a:solidFill>
              </a:rPr>
              <a:t> бюджет»</a:t>
            </a:r>
            <a:endParaRPr lang="ru-RU" b="1" dirty="0">
              <a:solidFill>
                <a:srgbClr val="000066"/>
              </a:solidFill>
            </a:endParaRPr>
          </a:p>
        </p:txBody>
      </p:sp>
      <p:sp>
        <p:nvSpPr>
          <p:cNvPr id="11" name="Выноска со стрелкой вправо 10"/>
          <p:cNvSpPr/>
          <p:nvPr/>
        </p:nvSpPr>
        <p:spPr>
          <a:xfrm>
            <a:off x="7741921" y="4200698"/>
            <a:ext cx="1884217" cy="1402081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66"/>
                </a:solidFill>
              </a:rPr>
              <a:t>Тема «Финансовая подушка»</a:t>
            </a:r>
            <a:endParaRPr lang="ru-RU" b="1" dirty="0">
              <a:solidFill>
                <a:srgbClr val="000066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601200" y="4197927"/>
            <a:ext cx="1221971" cy="1388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66"/>
                </a:solidFill>
              </a:rPr>
              <a:t>Итоговая диагностика</a:t>
            </a:r>
            <a:endParaRPr lang="ru-RU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9862" y="224444"/>
            <a:ext cx="10363200" cy="872836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99258" y="157942"/>
            <a:ext cx="4372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0066"/>
                </a:solidFill>
              </a:rPr>
              <a:t>Пример заданий по теме «Доходы»</a:t>
            </a:r>
            <a:endParaRPr lang="ru-RU" b="1" dirty="0">
              <a:solidFill>
                <a:srgbClr val="0000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258" y="523706"/>
            <a:ext cx="10515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Текст</a:t>
            </a:r>
            <a:endParaRPr lang="ru-RU" dirty="0" smtClean="0"/>
          </a:p>
          <a:p>
            <a:r>
              <a:rPr lang="ru-RU" dirty="0" smtClean="0"/>
              <a:t>СЕМЬЯ Ивановых, состоит из четырех человек. Месячный доход членов семьи складывается из разных источников. Папа, Иван Семенович работает инженером, его зарплата составляет 12,5 тыс. р., его хобби - литературное творчество: за написание книги он получил гонорар 29,3 тыс. р. Мама Мария Петровна работает поваром, и ее зарплата составляет 8,51 тыс. р., получила премию за организацию фуршета 5 тыс. р. Бабушка Вера Леонидовна, получает  пенсию в размере 12,48 тыс. р., выиграла в лотерею 4 тыс. р. Сын Валера студент техникума, его стипендия составляет 600 р., участвовал в проекте и получил 4 тыс. р. У семьи есть вклад в банке - 800 тыс. р., годовой процент по вкла­дам - 10%.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Задание к тексту: </a:t>
            </a:r>
            <a:r>
              <a:rPr lang="ru-RU" b="1" dirty="0" smtClean="0">
                <a:solidFill>
                  <a:srgbClr val="C00000"/>
                </a:solidFill>
              </a:rPr>
              <a:t>Прочитайте </a:t>
            </a:r>
            <a:r>
              <a:rPr lang="ru-RU" b="1" dirty="0" smtClean="0">
                <a:solidFill>
                  <a:srgbClr val="C00000"/>
                </a:solidFill>
              </a:rPr>
              <a:t>текст.</a:t>
            </a: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Соотнесите доходы семьи Ивановых с разделами таблицы.</a:t>
            </a: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Выполните расчет дохода семьи Ивановых.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09776" y="3762123"/>
          <a:ext cx="9048870" cy="2763367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508145"/>
                <a:gridCol w="1508145"/>
                <a:gridCol w="1508145"/>
                <a:gridCol w="1508145"/>
                <a:gridCol w="1508145"/>
                <a:gridCol w="1508145"/>
              </a:tblGrid>
              <a:tr h="92112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Заработная плата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Предпринимательский доход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Пособия, пенсии, стипендии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Сбережения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Подарки, выигрыши</a:t>
                      </a:r>
                      <a:endParaRPr lang="ru-RU" dirty="0"/>
                    </a:p>
                  </a:txBody>
                  <a:tcPr/>
                </a:tc>
              </a:tr>
              <a:tr h="36844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844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844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844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Всего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8449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Итого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6240" y="0"/>
            <a:ext cx="10363200" cy="1429789"/>
          </a:xfrm>
        </p:spPr>
        <p:txBody>
          <a:bodyPr/>
          <a:lstStyle/>
          <a:p>
            <a:r>
              <a:rPr lang="ru-RU" dirty="0" smtClean="0">
                <a:solidFill>
                  <a:srgbClr val="000066"/>
                </a:solidFill>
              </a:rPr>
              <a:t>Почему мы пришли в проект по формированию логических УУД?</a:t>
            </a:r>
            <a:endParaRPr lang="ru-RU" dirty="0">
              <a:solidFill>
                <a:srgbClr val="000066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7819" y="1537855"/>
            <a:ext cx="6126480" cy="906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66"/>
                </a:solidFill>
              </a:rPr>
              <a:t>Административный «нажим»</a:t>
            </a:r>
            <a:endParaRPr lang="ru-RU" sz="3200" b="1" dirty="0">
              <a:solidFill>
                <a:srgbClr val="000066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83928" y="2147454"/>
            <a:ext cx="4319846" cy="953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66"/>
                </a:solidFill>
              </a:rPr>
              <a:t>Личный интерес</a:t>
            </a:r>
            <a:endParaRPr lang="ru-RU" sz="32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3359" y="3929150"/>
            <a:ext cx="6112626" cy="1540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66"/>
                </a:solidFill>
              </a:rPr>
              <a:t>Результаты внешней экспертизы (мониторинги, ВПР)</a:t>
            </a:r>
            <a:endParaRPr lang="ru-RU" sz="3200" b="1" dirty="0">
              <a:solidFill>
                <a:srgbClr val="000066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75615" y="3408217"/>
            <a:ext cx="4355869" cy="10972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66"/>
                </a:solidFill>
              </a:rPr>
              <a:t>Профессиональный интерес</a:t>
            </a:r>
            <a:endParaRPr lang="ru-RU" sz="3200" b="1" dirty="0">
              <a:solidFill>
                <a:srgbClr val="000066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7340" y="2671154"/>
            <a:ext cx="6140333" cy="1127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66"/>
                </a:solidFill>
              </a:rPr>
              <a:t>Не отстать от других школ  - участниц апробации</a:t>
            </a:r>
            <a:endParaRPr lang="ru-RU" sz="3200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9258" y="157942"/>
            <a:ext cx="4372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0066"/>
                </a:solidFill>
              </a:rPr>
              <a:t>Пример заданий по теме </a:t>
            </a:r>
            <a:r>
              <a:rPr lang="ru-RU" b="1" dirty="0" smtClean="0">
                <a:solidFill>
                  <a:srgbClr val="000066"/>
                </a:solidFill>
              </a:rPr>
              <a:t>«</a:t>
            </a:r>
            <a:r>
              <a:rPr lang="ru-RU" b="1" dirty="0" smtClean="0">
                <a:solidFill>
                  <a:srgbClr val="000066"/>
                </a:solidFill>
              </a:rPr>
              <a:t>Расходы</a:t>
            </a:r>
            <a:r>
              <a:rPr lang="ru-RU" b="1" dirty="0" smtClean="0">
                <a:solidFill>
                  <a:srgbClr val="000066"/>
                </a:solidFill>
              </a:rPr>
              <a:t>»</a:t>
            </a:r>
            <a:endParaRPr lang="ru-RU" b="1" dirty="0">
              <a:solidFill>
                <a:srgbClr val="000066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83400" y="1688032"/>
          <a:ext cx="6051146" cy="4928893"/>
        </p:xfrm>
        <a:graphic>
          <a:graphicData uri="http://schemas.openxmlformats.org/drawingml/2006/table">
            <a:tbl>
              <a:tblPr/>
              <a:tblGrid>
                <a:gridCol w="4583740"/>
                <a:gridCol w="1467406"/>
              </a:tblGrid>
              <a:tr h="2597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Расходы за месяц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Сумма, руб.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Оплата интернета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550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Обеды в столовой студента (80 руб.*22 рабочих дня)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1760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Покупка лекарств для бабушки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980,90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Оплата электричества по счетчикам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886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Покупка ЖК телевизора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20170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Оплата стационарного телефона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556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Покупка куртки демисезонной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4800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Кроссовки для папы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Посещение курсов английского языка за месяц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Проезд мамы до места работы за месяц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264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Квартплата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4132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Поездка Веры Леонидовны к родственникам в Казань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4420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Бытовая химия для уборки дома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520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Оплата воды и канализации по счетчикам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742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Покупка продуктов в магазине «Магнит»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10325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3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(1024 руб. + 2586  руб. + 1957 руб. + 1765  руб. + 486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руб.+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2144  руб. + 363 руб.)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Боулинг в клубе «Золотой шар» (700 руб.*3 посещений)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2100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97432" y="99753"/>
            <a:ext cx="62761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Задание к таблице:</a:t>
            </a: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Используя </a:t>
            </a:r>
            <a:r>
              <a:rPr lang="ru-RU" b="1" dirty="0" smtClean="0">
                <a:solidFill>
                  <a:srgbClr val="C00000"/>
                </a:solidFill>
              </a:rPr>
              <a:t>таблицу «Расходы за месяц», </a:t>
            </a:r>
            <a:r>
              <a:rPr lang="ru-RU" b="1" dirty="0" smtClean="0">
                <a:solidFill>
                  <a:srgbClr val="C00000"/>
                </a:solidFill>
              </a:rPr>
              <a:t>соотнесите все расходы семьи Ивановых по категориям.</a:t>
            </a: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Сделайте расчеты суммы расходов семьи Ивановых, заполнив все данные в таблицу:</a:t>
            </a:r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469120" y="1698708"/>
          <a:ext cx="4121295" cy="2543434"/>
        </p:xfrm>
        <a:graphic>
          <a:graphicData uri="http://schemas.openxmlformats.org/drawingml/2006/table">
            <a:tbl>
              <a:tblPr/>
              <a:tblGrid>
                <a:gridCol w="1942896"/>
                <a:gridCol w="2178399"/>
              </a:tblGrid>
              <a:tr h="2188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Категория расходов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Сумма, руб.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Питание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Оплата услуг ЖКХ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Одежда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Транспорт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Образование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Товары для дома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Животные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Развлечения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Разное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986" y="149629"/>
            <a:ext cx="103632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66"/>
                </a:solidFill>
              </a:rPr>
              <a:t>Результаты после реализации модуля</a:t>
            </a:r>
            <a:endParaRPr lang="ru-RU" b="1" dirty="0">
              <a:solidFill>
                <a:srgbClr val="000066"/>
              </a:solidFill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972588" y="1419569"/>
          <a:ext cx="8030096" cy="4632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9985" y="1190104"/>
            <a:ext cx="10363200" cy="4977939"/>
          </a:xfrm>
        </p:spPr>
        <p:txBody>
          <a:bodyPr/>
          <a:lstStyle/>
          <a:p>
            <a:r>
              <a:rPr lang="ru-RU" dirty="0" smtClean="0"/>
              <a:t>модуль «Реальная математика» эффективно работает на умение анализировать текстовую информацию и информацию, представленную </a:t>
            </a:r>
            <a:r>
              <a:rPr lang="ru-RU" dirty="0" err="1" smtClean="0"/>
              <a:t>несплошными</a:t>
            </a:r>
            <a:r>
              <a:rPr lang="ru-RU" dirty="0" smtClean="0"/>
              <a:t> текстами;</a:t>
            </a:r>
          </a:p>
          <a:p>
            <a:r>
              <a:rPr lang="ru-RU" dirty="0" smtClean="0"/>
              <a:t>обучающиеся и педагоги  расширили кругозор в области финансовой терминологии;</a:t>
            </a:r>
          </a:p>
          <a:p>
            <a:r>
              <a:rPr lang="ru-RU" dirty="0" smtClean="0"/>
              <a:t>обучающиеся научились анализировать бюджет своей семьи; научились рассчитывать услуги ЖКХ;</a:t>
            </a:r>
          </a:p>
          <a:p>
            <a:r>
              <a:rPr lang="ru-RU" dirty="0" smtClean="0"/>
              <a:t>интерес к теме финансов вылился в заказ на новый модуль или КСК.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38298" y="0"/>
            <a:ext cx="103632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66"/>
                </a:solidFill>
              </a:rPr>
              <a:t>Результаты после реализации модуля</a:t>
            </a:r>
            <a:endParaRPr lang="ru-RU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047" y="133003"/>
            <a:ext cx="10363200" cy="931026"/>
          </a:xfrm>
        </p:spPr>
        <p:txBody>
          <a:bodyPr/>
          <a:lstStyle/>
          <a:p>
            <a:r>
              <a:rPr lang="ru-RU" b="1" dirty="0" smtClean="0">
                <a:solidFill>
                  <a:srgbClr val="000066"/>
                </a:solidFill>
              </a:rPr>
              <a:t>Административные эффекты:</a:t>
            </a:r>
            <a:endParaRPr lang="ru-RU" b="1" dirty="0">
              <a:solidFill>
                <a:srgbClr val="00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052" y="1256607"/>
            <a:ext cx="10451868" cy="4720243"/>
          </a:xfrm>
        </p:spPr>
        <p:txBody>
          <a:bodyPr/>
          <a:lstStyle/>
          <a:p>
            <a:r>
              <a:rPr lang="ru-RU" dirty="0" smtClean="0"/>
              <a:t>Интерес педагогов и классных руководителей к деятельности учеников и педагогов-участников апробации</a:t>
            </a:r>
          </a:p>
          <a:p>
            <a:r>
              <a:rPr lang="ru-RU" dirty="0" smtClean="0"/>
              <a:t>Заинтересованность в содержании занятий</a:t>
            </a:r>
          </a:p>
          <a:p>
            <a:r>
              <a:rPr lang="ru-RU" dirty="0" smtClean="0"/>
              <a:t>Необычная деятельность  - мощный стимул для педагогической, инновационной деятельности</a:t>
            </a:r>
          </a:p>
          <a:p>
            <a:r>
              <a:rPr lang="ru-RU" dirty="0" smtClean="0"/>
              <a:t>Участие в </a:t>
            </a:r>
            <a:r>
              <a:rPr lang="ru-RU" dirty="0" err="1" smtClean="0"/>
              <a:t>апробационной</a:t>
            </a:r>
            <a:r>
              <a:rPr lang="ru-RU" dirty="0" smtClean="0"/>
              <a:t> деятельности открывает новые направления в профессиональном росте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178" y="441960"/>
            <a:ext cx="10363200" cy="4114800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7200" b="1" dirty="0" smtClean="0">
                <a:solidFill>
                  <a:srgbClr val="000066"/>
                </a:solidFill>
              </a:rPr>
              <a:t>Спасибо за внимание!</a:t>
            </a:r>
            <a:endParaRPr lang="ru-RU" sz="7200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302" y="0"/>
            <a:ext cx="10363200" cy="914399"/>
          </a:xfrm>
        </p:spPr>
        <p:txBody>
          <a:bodyPr/>
          <a:lstStyle/>
          <a:p>
            <a:r>
              <a:rPr lang="ru-RU" b="1" dirty="0" smtClean="0">
                <a:solidFill>
                  <a:srgbClr val="000066"/>
                </a:solidFill>
              </a:rPr>
              <a:t>Результаты ВПР в 5 классах</a:t>
            </a:r>
            <a:endParaRPr lang="ru-RU" b="1" dirty="0">
              <a:solidFill>
                <a:srgbClr val="000066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99259" y="1805248"/>
          <a:ext cx="10202487" cy="3423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0452" y="856212"/>
            <a:ext cx="817141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История</a:t>
            </a:r>
          </a:p>
          <a:p>
            <a:r>
              <a:rPr lang="ru-RU" sz="2800" dirty="0" smtClean="0"/>
              <a:t>Из проверяемых умений в соответствии с ФГОС</a:t>
            </a:r>
          </a:p>
          <a:p>
            <a:endParaRPr lang="ru-RU" b="1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57693" y="5170514"/>
            <a:ext cx="106901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 startAt="2"/>
            </a:pPr>
            <a:r>
              <a:rPr lang="ru-RU" sz="2400" b="1" dirty="0" smtClean="0">
                <a:solidFill>
                  <a:srgbClr val="C00000"/>
                </a:solidFill>
              </a:rPr>
              <a:t>- смысловое чтение: умение проводить поиск информации в  исторических текстах;</a:t>
            </a:r>
          </a:p>
          <a:p>
            <a:pPr marL="342900" indent="-342900">
              <a:buAutoNum type="arabicPlain" startAt="2"/>
            </a:pPr>
            <a:r>
              <a:rPr lang="ru-RU" sz="2400" b="1" dirty="0" smtClean="0">
                <a:solidFill>
                  <a:srgbClr val="C00000"/>
                </a:solidFill>
              </a:rPr>
              <a:t>-  умение определять понятия, создавать обобщения, устанавливать аналогии, классифицировать…  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426" y="0"/>
            <a:ext cx="10363200" cy="897775"/>
          </a:xfrm>
        </p:spPr>
        <p:txBody>
          <a:bodyPr/>
          <a:lstStyle/>
          <a:p>
            <a:r>
              <a:rPr lang="ru-RU" dirty="0" smtClean="0">
                <a:solidFill>
                  <a:srgbClr val="000066"/>
                </a:solidFill>
              </a:rPr>
              <a:t>Результаты ВПР в 5 классах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2510" y="566653"/>
            <a:ext cx="10401992" cy="871449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Математика</a:t>
            </a:r>
          </a:p>
          <a:p>
            <a:pPr>
              <a:buNone/>
            </a:pPr>
            <a:r>
              <a:rPr lang="ru-RU" sz="2800" dirty="0" smtClean="0"/>
              <a:t>Из проверяемых умений в соответствии с ФГОС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07570" y="1584190"/>
          <a:ext cx="10390909" cy="3445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2632" y="4887884"/>
            <a:ext cx="1045741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7 – умения применять изученные понятия при решении сюжетных задач…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10 - решать задачи на покупки, решать несложные логические задачи…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14 – умение проводить логические обоснования, доказательства математических утверждений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425" y="0"/>
            <a:ext cx="10363200" cy="822959"/>
          </a:xfrm>
        </p:spPr>
        <p:txBody>
          <a:bodyPr/>
          <a:lstStyle/>
          <a:p>
            <a:r>
              <a:rPr lang="ru-RU" dirty="0" smtClean="0">
                <a:solidFill>
                  <a:srgbClr val="000066"/>
                </a:solidFill>
              </a:rPr>
              <a:t>Результаты ВПР в 5 классах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6734" y="658090"/>
            <a:ext cx="10363200" cy="1021081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Биология</a:t>
            </a:r>
          </a:p>
          <a:p>
            <a:pPr>
              <a:buNone/>
            </a:pPr>
            <a:r>
              <a:rPr lang="ru-RU" sz="2400" dirty="0" smtClean="0"/>
              <a:t>Из проверяемых умений в соответствии с ФГОС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07572" y="1562792"/>
          <a:ext cx="10208028" cy="3557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4073" y="5062451"/>
            <a:ext cx="101747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8 – умение устанавливать причинно-следственные связи, строить логическое рассуждение и делать выводы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10 – раскрывать роль биологии в практической деятельности людей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24" y="216131"/>
            <a:ext cx="10363200" cy="889462"/>
          </a:xfrm>
        </p:spPr>
        <p:txBody>
          <a:bodyPr/>
          <a:lstStyle/>
          <a:p>
            <a:r>
              <a:rPr lang="ru-RU" dirty="0" smtClean="0">
                <a:solidFill>
                  <a:srgbClr val="000066"/>
                </a:solidFill>
              </a:rPr>
              <a:t>Результаты ВПР в 6 классах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3483" y="1098666"/>
            <a:ext cx="10975572" cy="416329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Предмет математика: </a:t>
            </a:r>
            <a:r>
              <a:rPr lang="ru-RU" dirty="0" smtClean="0"/>
              <a:t>лишь у 20 % обучающихся сформировано умение проводить логические обоснования, доказательства математических утверждений.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Предмет история: </a:t>
            </a:r>
            <a:r>
              <a:rPr lang="ru-RU" dirty="0" smtClean="0"/>
              <a:t>только у 30 % сформировано умение определять понятия, создавать обобщения, устанавливать аналогии, классифицировать… </a:t>
            </a:r>
            <a:r>
              <a:rPr lang="ru-RU" dirty="0" smtClean="0">
                <a:solidFill>
                  <a:srgbClr val="C00000"/>
                </a:solidFill>
              </a:rPr>
              <a:t>(тот же результат по предмету география) 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Предмет биология: </a:t>
            </a:r>
            <a:r>
              <a:rPr lang="ru-RU" dirty="0" smtClean="0"/>
              <a:t>у 33 % приобретен опыт проведения несложных экспериментов для изучения живых организмов</a:t>
            </a:r>
            <a:endParaRPr lang="ru-RU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109" y="0"/>
            <a:ext cx="103632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66"/>
                </a:solidFill>
              </a:rPr>
              <a:t>Мониторинг логического мышления 4-х классов 2018</a:t>
            </a:r>
            <a:r>
              <a:rPr lang="ru-RU" dirty="0" smtClean="0">
                <a:solidFill>
                  <a:srgbClr val="000066"/>
                </a:solidFill>
              </a:rPr>
              <a:t> </a:t>
            </a:r>
            <a:endParaRPr lang="ru-RU" dirty="0">
              <a:solidFill>
                <a:srgbClr val="00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492732"/>
            <a:ext cx="10789920" cy="3149137"/>
          </a:xfrm>
        </p:spPr>
        <p:txBody>
          <a:bodyPr/>
          <a:lstStyle/>
          <a:p>
            <a:pPr>
              <a:buNone/>
            </a:pPr>
            <a:r>
              <a:rPr lang="ru-RU" sz="1600" dirty="0" smtClean="0"/>
              <a:t>8-Анализ с целью выделения признаков, сравнение объектов. Вычленение общих признаков, установление основания для сравнения. Умение проводить группировку, </a:t>
            </a:r>
            <a:r>
              <a:rPr lang="ru-RU" sz="1600" dirty="0" err="1" smtClean="0"/>
              <a:t>сериацию</a:t>
            </a:r>
            <a:r>
              <a:rPr lang="ru-RU" sz="1600" dirty="0" smtClean="0"/>
              <a:t>, классификацию, выделять главное. Умение устанавливать аналогию</a:t>
            </a:r>
          </a:p>
          <a:p>
            <a:pPr>
              <a:buNone/>
            </a:pPr>
            <a:r>
              <a:rPr lang="ru-RU" sz="1600" dirty="0" smtClean="0"/>
              <a:t>10 - Анализ с целью выделения признаков, подведение под понятие. Сравнение и группировка объектов. Группировка объектов по установленному основанию. Выявление отношений между понятиями (часть и целое, род и вид) . Установление соответствия между элементами множеств. Умение анализировать схему, рисунок </a:t>
            </a:r>
          </a:p>
          <a:p>
            <a:pPr>
              <a:buNone/>
            </a:pPr>
            <a:r>
              <a:rPr lang="ru-RU" sz="1600" dirty="0" smtClean="0"/>
              <a:t>18-Анализ информации, представленной в тексте. Выделение понятий по заданным признакам. Выявление умозаключений. Выделение информации, необходимой для выполнения задания. Умение анализировать исходные данные и делать выводы на основе предложенной информации</a:t>
            </a:r>
          </a:p>
          <a:p>
            <a:pPr>
              <a:buNone/>
            </a:pPr>
            <a:r>
              <a:rPr lang="ru-RU" sz="1600" dirty="0" smtClean="0"/>
              <a:t>19-Анализ информации, представленной в тексте. Анализ информации с целью выделения признаков, выделение понятий по заданным признакам, обобщение понятий. Умение выделять необходимую информацию для решения задачи. Умение анализировать исходные данные и делать выводы на основе предложенной информации  </a:t>
            </a:r>
          </a:p>
          <a:p>
            <a:pPr>
              <a:buNone/>
            </a:pPr>
            <a:r>
              <a:rPr lang="ru-RU" sz="1600" dirty="0" smtClean="0"/>
              <a:t> </a:t>
            </a:r>
          </a:p>
          <a:p>
            <a:pPr>
              <a:buNone/>
            </a:pPr>
            <a:endParaRPr lang="ru-RU" sz="16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679824" y="1097280"/>
          <a:ext cx="9370263" cy="2410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476" y="155864"/>
            <a:ext cx="9365673" cy="949036"/>
          </a:xfrm>
        </p:spPr>
        <p:txBody>
          <a:bodyPr/>
          <a:lstStyle/>
          <a:p>
            <a:r>
              <a:rPr lang="ru-RU" b="1" dirty="0" err="1" smtClean="0">
                <a:solidFill>
                  <a:srgbClr val="000066"/>
                </a:solidFill>
              </a:rPr>
              <a:t>Метапредметный</a:t>
            </a:r>
            <a:r>
              <a:rPr lang="ru-RU" b="1" dirty="0" smtClean="0">
                <a:solidFill>
                  <a:srgbClr val="000066"/>
                </a:solidFill>
              </a:rPr>
              <a:t> результат:</a:t>
            </a:r>
            <a:endParaRPr lang="ru-RU" b="1" dirty="0">
              <a:solidFill>
                <a:srgbClr val="0000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4320" y="1092432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у</a:t>
            </a:r>
            <a:r>
              <a:rPr lang="ru-RU" b="1" dirty="0" smtClean="0"/>
              <a:t>мение делать обобщения.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rgbClr val="000066"/>
                </a:solidFill>
              </a:rPr>
              <a:t>Конкретизированный </a:t>
            </a:r>
            <a:r>
              <a:rPr lang="ru-RU" sz="3600" b="1" dirty="0" err="1" smtClean="0">
                <a:solidFill>
                  <a:srgbClr val="000066"/>
                </a:solidFill>
              </a:rPr>
              <a:t>метапредметный</a:t>
            </a:r>
            <a:r>
              <a:rPr lang="ru-RU" sz="3600" b="1" dirty="0" smtClean="0">
                <a:solidFill>
                  <a:srgbClr val="000066"/>
                </a:solidFill>
              </a:rPr>
              <a:t> результат: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>
                    <a:lumMod val="75000"/>
                  </a:schemeClr>
                </a:solidFill>
              </a:rPr>
              <a:t>у</a:t>
            </a:r>
            <a:r>
              <a:rPr lang="ru-RU" b="1" dirty="0" smtClean="0">
                <a:solidFill>
                  <a:schemeClr val="tx1">
                    <a:lumMod val="75000"/>
                  </a:schemeClr>
                </a:solidFill>
              </a:rPr>
              <a:t>мение анализировать и обобщать текстовую информацию и информацию, представленную несплошным текстом.</a:t>
            </a:r>
            <a:endParaRPr lang="ru-RU" b="1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2050" name="Picture 2" descr="emblem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2550" y="0"/>
            <a:ext cx="194945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0619" y="5055816"/>
            <a:ext cx="10093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solidFill>
                  <a:srgbClr val="000066"/>
                </a:solidFill>
              </a:rPr>
              <a:t>Категория обучающихся: 8 – е классы (108 человек)</a:t>
            </a:r>
            <a:endParaRPr lang="ru-RU" sz="3200" i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0523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072" y="696191"/>
            <a:ext cx="10363200" cy="1427018"/>
          </a:xfrm>
        </p:spPr>
        <p:txBody>
          <a:bodyPr/>
          <a:lstStyle/>
          <a:p>
            <a:pPr algn="l"/>
            <a:r>
              <a:rPr lang="ru-RU" b="1" dirty="0">
                <a:solidFill>
                  <a:srgbClr val="000066"/>
                </a:solidFill>
              </a:rPr>
              <a:t>Объект оценивания:</a:t>
            </a:r>
            <a:r>
              <a:rPr lang="ru-RU" dirty="0">
                <a:solidFill>
                  <a:srgbClr val="000066"/>
                </a:solidFill>
              </a:rPr>
              <a:t> составленная таблица и вывод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145" y="2137753"/>
            <a:ext cx="10363200" cy="2118363"/>
          </a:xfrm>
        </p:spPr>
        <p:txBody>
          <a:bodyPr/>
          <a:lstStyle/>
          <a:p>
            <a:pPr marL="0" indent="0">
              <a:buNone/>
            </a:pPr>
            <a:r>
              <a:rPr lang="ru-RU" sz="4400" b="1" dirty="0">
                <a:solidFill>
                  <a:srgbClr val="000066"/>
                </a:solidFill>
              </a:rPr>
              <a:t>Техническое задание для </a:t>
            </a:r>
            <a:r>
              <a:rPr lang="ru-RU" sz="4400" b="1" dirty="0" smtClean="0">
                <a:solidFill>
                  <a:srgbClr val="000066"/>
                </a:solidFill>
              </a:rPr>
              <a:t>обучающихся</a:t>
            </a:r>
          </a:p>
          <a:p>
            <a:pPr marL="0" indent="0">
              <a:buNone/>
            </a:pPr>
            <a:r>
              <a:rPr lang="ru-RU" sz="4400" b="1" dirty="0" smtClean="0">
                <a:solidFill>
                  <a:srgbClr val="000066"/>
                </a:solidFill>
              </a:rPr>
              <a:t>Тексты и таблицы</a:t>
            </a:r>
          </a:p>
          <a:p>
            <a:pPr marL="0" indent="0">
              <a:buNone/>
            </a:pPr>
            <a:endParaRPr lang="ru-RU" sz="4400" b="1" dirty="0" smtClean="0">
              <a:solidFill>
                <a:srgbClr val="000066"/>
              </a:solidFill>
            </a:endParaRPr>
          </a:p>
          <a:p>
            <a:pPr marL="0" indent="0">
              <a:buNone/>
            </a:pPr>
            <a:endParaRPr lang="ru-RU" sz="4400" dirty="0">
              <a:solidFill>
                <a:srgbClr val="000066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emblem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2550" y="0"/>
            <a:ext cx="194945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79526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«Тетрадь в клетку»">
  <a:themeElements>
    <a:clrScheme name="Шаблон оформления «Тетрадь в клетку» 1">
      <a:dk1>
        <a:srgbClr val="663300"/>
      </a:dk1>
      <a:lt1>
        <a:srgbClr val="FFF8E2"/>
      </a:lt1>
      <a:dk2>
        <a:srgbClr val="996600"/>
      </a:dk2>
      <a:lt2>
        <a:srgbClr val="DDDDDD"/>
      </a:lt2>
      <a:accent1>
        <a:srgbClr val="92D0A4"/>
      </a:accent1>
      <a:accent2>
        <a:srgbClr val="BDAB71"/>
      </a:accent2>
      <a:accent3>
        <a:srgbClr val="FFFBEE"/>
      </a:accent3>
      <a:accent4>
        <a:srgbClr val="562A00"/>
      </a:accent4>
      <a:accent5>
        <a:srgbClr val="C7E4CF"/>
      </a:accent5>
      <a:accent6>
        <a:srgbClr val="AB9B66"/>
      </a:accent6>
      <a:hlink>
        <a:srgbClr val="FF9999"/>
      </a:hlink>
      <a:folHlink>
        <a:srgbClr val="E5DF94"/>
      </a:folHlink>
    </a:clrScheme>
    <a:fontScheme name="Шаблон оформления «Тетрадь в клетку»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Шаблон оформления «Тетрадь в клетку» 1">
        <a:dk1>
          <a:srgbClr val="663300"/>
        </a:dk1>
        <a:lt1>
          <a:srgbClr val="FFF8E2"/>
        </a:lt1>
        <a:dk2>
          <a:srgbClr val="996600"/>
        </a:dk2>
        <a:lt2>
          <a:srgbClr val="DDDDDD"/>
        </a:lt2>
        <a:accent1>
          <a:srgbClr val="92D0A4"/>
        </a:accent1>
        <a:accent2>
          <a:srgbClr val="BDAB71"/>
        </a:accent2>
        <a:accent3>
          <a:srgbClr val="FFFBEE"/>
        </a:accent3>
        <a:accent4>
          <a:srgbClr val="562A00"/>
        </a:accent4>
        <a:accent5>
          <a:srgbClr val="C7E4CF"/>
        </a:accent5>
        <a:accent6>
          <a:srgbClr val="AB9B66"/>
        </a:accent6>
        <a:hlink>
          <a:srgbClr val="FF9999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«Тетрадь в клетку» 2">
        <a:dk1>
          <a:srgbClr val="663300"/>
        </a:dk1>
        <a:lt1>
          <a:srgbClr val="F8F8F8"/>
        </a:lt1>
        <a:dk2>
          <a:srgbClr val="3366CC"/>
        </a:dk2>
        <a:lt2>
          <a:srgbClr val="CCECFF"/>
        </a:lt2>
        <a:accent1>
          <a:srgbClr val="93C4D0"/>
        </a:accent1>
        <a:accent2>
          <a:srgbClr val="BDAB71"/>
        </a:accent2>
        <a:accent3>
          <a:srgbClr val="FBFBFB"/>
        </a:accent3>
        <a:accent4>
          <a:srgbClr val="562A00"/>
        </a:accent4>
        <a:accent5>
          <a:srgbClr val="C8DEE4"/>
        </a:accent5>
        <a:accent6>
          <a:srgbClr val="AB9B66"/>
        </a:accent6>
        <a:hlink>
          <a:srgbClr val="E6B2BE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«Тетрадь в клетку»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Тетрадь в клетку</Template>
  <TotalTime>617</TotalTime>
  <Words>1582</Words>
  <Application>Microsoft Office PowerPoint</Application>
  <PresentationFormat>Произвольный</PresentationFormat>
  <Paragraphs>265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Шаблон оформления «Тетрадь в клетку»</vt:lpstr>
      <vt:lpstr>Муниципальное автономное общеобразовательное учреждение «Средняя общеобразовательная школа № 4» имени Ю.А. Гагарина</vt:lpstr>
      <vt:lpstr>Почему мы пришли в проект по формированию логических УУД?</vt:lpstr>
      <vt:lpstr>Результаты ВПР в 5 классах</vt:lpstr>
      <vt:lpstr>Результаты ВПР в 5 классах</vt:lpstr>
      <vt:lpstr>Результаты ВПР в 5 классах</vt:lpstr>
      <vt:lpstr>Результаты ВПР в 6 классах</vt:lpstr>
      <vt:lpstr>Мониторинг логического мышления 4-х классов 2018 </vt:lpstr>
      <vt:lpstr>Метапредметный результат:</vt:lpstr>
      <vt:lpstr>Объект оценивания: составленная таблица и вывод </vt:lpstr>
      <vt:lpstr>Критерии оценивания: </vt:lpstr>
      <vt:lpstr>Результаты:</vt:lpstr>
      <vt:lpstr>Результаты первого контрольного мероприятия:</vt:lpstr>
      <vt:lpstr>Слайд 13</vt:lpstr>
      <vt:lpstr>Замысел образовательных практик </vt:lpstr>
      <vt:lpstr>Модуль «Реальная математика» </vt:lpstr>
      <vt:lpstr>Ожидаемые результаты реализации модуля </vt:lpstr>
      <vt:lpstr>План реализации модуля </vt:lpstr>
      <vt:lpstr>Условия проведения модуля:</vt:lpstr>
      <vt:lpstr> </vt:lpstr>
      <vt:lpstr>Слайд 20</vt:lpstr>
      <vt:lpstr>Результаты после реализации модуля</vt:lpstr>
      <vt:lpstr>Результаты после реализации модуля</vt:lpstr>
      <vt:lpstr>Административные эффекты:</vt:lpstr>
      <vt:lpstr>Слайд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Завуч3</dc:creator>
  <cp:lastModifiedBy>OLESHA</cp:lastModifiedBy>
  <cp:revision>44</cp:revision>
  <dcterms:created xsi:type="dcterms:W3CDTF">2018-05-30T05:10:17Z</dcterms:created>
  <dcterms:modified xsi:type="dcterms:W3CDTF">2018-11-27T17:13:54Z</dcterms:modified>
</cp:coreProperties>
</file>